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9" r:id="rId3"/>
    <p:sldId id="281" r:id="rId4"/>
    <p:sldId id="257" r:id="rId5"/>
    <p:sldId id="258" r:id="rId6"/>
    <p:sldId id="303" r:id="rId7"/>
    <p:sldId id="320" r:id="rId8"/>
    <p:sldId id="307" r:id="rId9"/>
    <p:sldId id="317" r:id="rId10"/>
    <p:sldId id="318" r:id="rId11"/>
    <p:sldId id="308" r:id="rId12"/>
    <p:sldId id="309" r:id="rId13"/>
    <p:sldId id="319" r:id="rId14"/>
    <p:sldId id="337" r:id="rId15"/>
    <p:sldId id="338" r:id="rId16"/>
    <p:sldId id="260" r:id="rId17"/>
    <p:sldId id="306" r:id="rId18"/>
    <p:sldId id="344" r:id="rId19"/>
    <p:sldId id="345" r:id="rId20"/>
    <p:sldId id="346" r:id="rId21"/>
    <p:sldId id="341" r:id="rId22"/>
    <p:sldId id="342" r:id="rId23"/>
    <p:sldId id="343" r:id="rId24"/>
    <p:sldId id="347" r:id="rId25"/>
    <p:sldId id="348" r:id="rId26"/>
    <p:sldId id="349" r:id="rId27"/>
    <p:sldId id="350" r:id="rId28"/>
    <p:sldId id="351" r:id="rId29"/>
    <p:sldId id="340" r:id="rId30"/>
    <p:sldId id="311" r:id="rId31"/>
    <p:sldId id="312" r:id="rId32"/>
    <p:sldId id="313" r:id="rId33"/>
    <p:sldId id="314" r:id="rId34"/>
    <p:sldId id="315" r:id="rId35"/>
    <p:sldId id="316" r:id="rId36"/>
    <p:sldId id="321" r:id="rId37"/>
    <p:sldId id="325" r:id="rId38"/>
    <p:sldId id="326" r:id="rId39"/>
    <p:sldId id="322" r:id="rId40"/>
    <p:sldId id="323" r:id="rId41"/>
    <p:sldId id="324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9511-2709-E7A8-0E94-7B7E8BA28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7D762-DC49-2CDB-1E5E-51482A3E8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9B94A-2D9B-EC0B-0E67-60AA46EC2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4A45-BCC6-4365-9763-560FDC98A6B7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145C6-EBBD-B162-7A5C-1392FA6EF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D595D-6113-9E8B-E375-518B03D4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0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4D6D-B08F-1F2D-509E-FFCCF04C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9F4AE-2145-0F44-717F-4D77BAE29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EE041-CB43-0051-23CC-2B28A5727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4A45-BCC6-4365-9763-560FDC98A6B7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61443-6A6B-E748-A3B7-20C3FA0EC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D72BA-835A-30D1-8168-51566E0A6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42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2C4E1B-39BF-E681-B5B8-88FBA902F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1B9254-4DBE-B052-3BB1-BFD7D117C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6ED6C-685E-40E9-C987-B5609C002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4A45-BCC6-4365-9763-560FDC98A6B7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36231-DFED-F5BB-258C-C357365BC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0AA09-8761-B20D-DA5B-0EC457ED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9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C1C7-1C56-3A1A-B144-CB902609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550C2-398E-7A8F-4C02-E2D50CC6F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DC3B8-CF88-184A-8F38-CE7FE17CC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4A45-BCC6-4365-9763-560FDC98A6B7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2DE1F-115B-8810-F0E9-E49E76F3A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18BB2-2809-BF14-46DE-7DF36686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8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4D37D-DC98-95CE-4F36-2D2F5801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FC449-F7EE-7D59-2270-3BAFBBC2F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DB2A3-B124-7343-F734-E50A26D0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4A45-BCC6-4365-9763-560FDC98A6B7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7FD5F-9FD9-398C-10F8-4F0062D55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E0B96-3984-A56F-EF8F-6283CC63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75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FA63B-90B6-1A99-2ECC-F1F074F3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1086B-1EE1-E48A-AE24-AB47AB974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7747C-B621-B873-3660-96FAEBAA2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4FCA8-9B1F-6F3D-11F7-834CE5675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4A45-BCC6-4365-9763-560FDC98A6B7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CF894-9037-E47D-59E3-0934CDDE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94A17-DB26-84D3-968A-CC4075BB6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41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0A47-AEDF-2D0F-2B3C-BA2B422CE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66407-C3C7-9112-9B5C-F57C0C870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42E1D-87B8-76ED-22E9-555A7EBDA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BDD3D-4A4E-19C3-594A-3B933BD23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A26CA-638D-427E-3679-32D052A390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0F57F6-76C3-545D-6227-9406DB4C1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4A45-BCC6-4365-9763-560FDC98A6B7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575394-8AD0-9D87-81A6-85D090A2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61DF16-41E7-50F2-BC6E-C5F1AA63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46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927C-5B9F-138E-FFE7-A875A158B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BE1223-151A-C8F7-BDAD-1CDD2102A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4A45-BCC6-4365-9763-560FDC98A6B7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39E63-5375-5438-3CF2-626642731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F81D7-A9A2-EBC6-A707-DC1D0359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09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C15A61-00A2-3A76-9254-F9E93F51E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4A45-BCC6-4365-9763-560FDC98A6B7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8F1B1-9DA7-0903-0912-8F6C099CC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B46A2-1BB8-AEEA-819A-031FA1BD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3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0C65-5F66-CF2B-F64B-225BE40E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5946C-C764-C2C6-9D27-CF42514E9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E9074-1A55-6A80-E114-A1C310C37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F6DB8-3F49-13A6-1EED-DD55D841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4A45-BCC6-4365-9763-560FDC98A6B7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58FD5-47E1-17E8-A5A3-6EF4207D2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2E7D12-9788-C4D9-8581-BB724740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2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D6A2-2876-E41B-5320-5E8234E35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F2F74C-9AEB-A52E-E714-EA2863154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B7B06-68A5-3148-01DC-AECC33166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5EBC6-DD45-E2AF-FBD7-542D022EF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4A45-BCC6-4365-9763-560FDC98A6B7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A001B-259C-7FDF-FBFC-D3968505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4054A-251D-3CB2-A03B-9292CBD2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0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36A390-FFC8-6C44-7D72-73713600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7D72C-7C22-A27A-6FF2-52331BC87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8930C-C557-856A-9886-9BA69CA63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C14A45-BCC6-4365-9763-560FDC98A6B7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65D69-5195-25E1-1894-A02254A68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93361-A1DB-333C-7119-5D91C5142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20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7C0FB5-4CA3-7C57-8671-0CEB18E772CB}"/>
              </a:ext>
            </a:extLst>
          </p:cNvPr>
          <p:cNvSpPr txBox="1"/>
          <p:nvPr/>
        </p:nvSpPr>
        <p:spPr>
          <a:xfrm>
            <a:off x="171449" y="120402"/>
            <a:ext cx="12192001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3"/>
                </a:solidFill>
              </a:rPr>
              <a:t>IN THE NAME OF ALLAH, THE MOST GRACIOUS, THE MOST MERCIFUL</a:t>
            </a:r>
            <a:endParaRPr lang="fa-IR" sz="1400" b="1" dirty="0">
              <a:solidFill>
                <a:schemeClr val="accent3"/>
              </a:solidFill>
            </a:endParaRPr>
          </a:p>
          <a:p>
            <a:pPr algn="ctr"/>
            <a:r>
              <a:rPr lang="en-US" sz="6600" b="1" dirty="0">
                <a:solidFill>
                  <a:schemeClr val="accent3"/>
                </a:solidFill>
              </a:rPr>
              <a:t>COMPARATIVE STUDY OF ELASTIC AND INELASTIC STRUCTURAL BEHAVIOR THROUGH PUSHOVER DYNAMIC ANALYSIS USING OPENSEES</a:t>
            </a:r>
          </a:p>
          <a:p>
            <a:pPr algn="ctr"/>
            <a:r>
              <a:rPr lang="en-US" sz="1400" b="1" dirty="0">
                <a:solidFill>
                  <a:schemeClr val="accent3"/>
                </a:solidFill>
              </a:rPr>
              <a:t>WRITTEN BY SALAR DELAVAR GHASHGHAEI (QASHQAI)</a:t>
            </a:r>
            <a:r>
              <a:rPr lang="fa-IR" sz="1400" b="1" dirty="0">
                <a:solidFill>
                  <a:schemeClr val="accent3"/>
                </a:solidFill>
              </a:rPr>
              <a:t> </a:t>
            </a:r>
            <a:endParaRPr lang="en-US" sz="1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79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31439-15A1-2C60-6FCF-C75184E33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25479-B83B-11CE-FB66-00EB4F942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15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FD2B-5FE6-611A-B288-94CCA5F54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3A86D-8E17-99A7-01CA-85481DFF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093" y="234786"/>
            <a:ext cx="9023814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11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03488-72B0-8196-CC35-4C9F0ECE4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AAD53F-2A27-8648-ED94-213E515F6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64" y="225260"/>
            <a:ext cx="9169871" cy="64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5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6617B-15BD-E3B4-3B0A-229B03E05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0D6469-FE4A-C12B-8362-9C3A9666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64" y="225260"/>
            <a:ext cx="9169871" cy="64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6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B4840-4D4F-EFFA-0E64-8CFF5BD31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43FB79-6028-83FF-A00C-58BAF29A8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8" y="234786"/>
            <a:ext cx="9227024" cy="6388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D1034A-9A3E-C156-C04C-1409E100014D}"/>
              </a:ext>
            </a:extLst>
          </p:cNvPr>
          <p:cNvSpPr txBox="1"/>
          <p:nvPr/>
        </p:nvSpPr>
        <p:spPr>
          <a:xfrm>
            <a:off x="5200650" y="612844"/>
            <a:ext cx="62293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+==========================+</a:t>
            </a:r>
          </a:p>
          <a:p>
            <a:r>
              <a:rPr lang="en-US" b="1" dirty="0">
                <a:solidFill>
                  <a:schemeClr val="accent5"/>
                </a:solidFill>
              </a:rPr>
              <a:t>=   Analysis curve fitted =</a:t>
            </a:r>
          </a:p>
          <a:p>
            <a:r>
              <a:rPr lang="en-US" b="1" dirty="0">
                <a:solidFill>
                  <a:schemeClr val="accent5"/>
                </a:solidFill>
              </a:rPr>
              <a:t>     </a:t>
            </a:r>
            <a:r>
              <a:rPr lang="en-US" b="1" dirty="0" err="1">
                <a:solidFill>
                  <a:schemeClr val="accent5"/>
                </a:solidFill>
              </a:rPr>
              <a:t>Disp</a:t>
            </a:r>
            <a:r>
              <a:rPr lang="en-US" b="1" dirty="0">
                <a:solidFill>
                  <a:schemeClr val="accent5"/>
                </a:solidFill>
              </a:rPr>
              <a:t>        Base Shear</a:t>
            </a:r>
          </a:p>
          <a:p>
            <a:r>
              <a:rPr lang="en-US" b="1" dirty="0">
                <a:solidFill>
                  <a:schemeClr val="accent5"/>
                </a:solidFill>
              </a:rPr>
              <a:t>----------------------------</a:t>
            </a:r>
          </a:p>
          <a:p>
            <a:r>
              <a:rPr lang="en-US" b="1" dirty="0">
                <a:solidFill>
                  <a:schemeClr val="accent5"/>
                </a:solidFill>
              </a:rPr>
              <a:t>[[0.00000000e+00 0.00000000e+00]</a:t>
            </a:r>
          </a:p>
          <a:p>
            <a:r>
              <a:rPr lang="en-US" b="1" dirty="0">
                <a:solidFill>
                  <a:schemeClr val="accent5"/>
                </a:solidFill>
              </a:rPr>
              <a:t> [1.18863557e+02 1.58187702e+06]</a:t>
            </a:r>
          </a:p>
          <a:p>
            <a:r>
              <a:rPr lang="en-US" b="1" dirty="0">
                <a:solidFill>
                  <a:schemeClr val="accent5"/>
                </a:solidFill>
              </a:rPr>
              <a:t> [6.83639813e+02 1.83731549e+06]]</a:t>
            </a:r>
          </a:p>
          <a:p>
            <a:r>
              <a:rPr lang="en-US" b="1" dirty="0">
                <a:solidFill>
                  <a:schemeClr val="accent5"/>
                </a:solidFill>
              </a:rPr>
              <a:t>+==========================+</a:t>
            </a:r>
          </a:p>
          <a:p>
            <a:r>
              <a:rPr lang="en-US" b="1" dirty="0">
                <a:solidFill>
                  <a:schemeClr val="accent5"/>
                </a:solidFill>
              </a:rPr>
              <a:t>+----------------------------------------------------+</a:t>
            </a:r>
          </a:p>
          <a:p>
            <a:r>
              <a:rPr lang="en-US" b="1" dirty="0">
                <a:solidFill>
                  <a:schemeClr val="accent5"/>
                </a:solidFill>
              </a:rPr>
              <a:t> Structure Elastic Stiffness :     13308.34</a:t>
            </a:r>
          </a:p>
          <a:p>
            <a:r>
              <a:rPr lang="en-US" b="1" dirty="0">
                <a:solidFill>
                  <a:schemeClr val="accent5"/>
                </a:solidFill>
              </a:rPr>
              <a:t> Structure Plastic Stiffness :     2687.55</a:t>
            </a:r>
          </a:p>
          <a:p>
            <a:r>
              <a:rPr lang="en-US" b="1" dirty="0">
                <a:solidFill>
                  <a:schemeClr val="accent5"/>
                </a:solidFill>
              </a:rPr>
              <a:t> Structure Tangent Stiffness :     452.28</a:t>
            </a:r>
          </a:p>
          <a:p>
            <a:r>
              <a:rPr lang="en-US" b="1" dirty="0">
                <a:solidFill>
                  <a:schemeClr val="accent5"/>
                </a:solidFill>
              </a:rPr>
              <a:t> Structure Ductility Ratio :       5.75</a:t>
            </a:r>
          </a:p>
          <a:p>
            <a:r>
              <a:rPr lang="en-US" b="1" dirty="0">
                <a:solidFill>
                  <a:schemeClr val="accent5"/>
                </a:solidFill>
              </a:rPr>
              <a:t> Structure Over Strength Factor:   1.16</a:t>
            </a:r>
          </a:p>
          <a:p>
            <a:r>
              <a:rPr lang="en-US" b="1" dirty="0">
                <a:solidFill>
                  <a:schemeClr val="accent5"/>
                </a:solidFill>
              </a:rPr>
              <a:t>+----------------------------------------------------+</a:t>
            </a:r>
          </a:p>
          <a:p>
            <a:r>
              <a:rPr lang="en-US" b="1" dirty="0">
                <a:solidFill>
                  <a:schemeClr val="accent5"/>
                </a:solidFill>
              </a:rPr>
              <a:t>Over Strength Coefficient (</a:t>
            </a:r>
            <a:r>
              <a:rPr lang="el-GR" b="1" dirty="0">
                <a:solidFill>
                  <a:schemeClr val="accent5"/>
                </a:solidFill>
              </a:rPr>
              <a:t>Ω0):      1.1615</a:t>
            </a:r>
          </a:p>
          <a:p>
            <a:r>
              <a:rPr lang="en-US" b="1" dirty="0">
                <a:solidFill>
                  <a:schemeClr val="accent5"/>
                </a:solidFill>
              </a:rPr>
              <a:t>Displacement Ductility Ratio (</a:t>
            </a:r>
            <a:r>
              <a:rPr lang="el-GR" b="1" dirty="0">
                <a:solidFill>
                  <a:schemeClr val="accent5"/>
                </a:solidFill>
              </a:rPr>
              <a:t>μ):    5.7515</a:t>
            </a:r>
          </a:p>
          <a:p>
            <a:r>
              <a:rPr lang="en-US" b="1" dirty="0">
                <a:solidFill>
                  <a:schemeClr val="accent5"/>
                </a:solidFill>
              </a:rPr>
              <a:t>Ductility Coefficient (R</a:t>
            </a:r>
            <a:r>
              <a:rPr lang="el-GR" b="1" dirty="0">
                <a:solidFill>
                  <a:schemeClr val="accent5"/>
                </a:solidFill>
              </a:rPr>
              <a:t>μ):          5.7515</a:t>
            </a:r>
          </a:p>
          <a:p>
            <a:r>
              <a:rPr lang="en-US" b="1" dirty="0">
                <a:solidFill>
                  <a:schemeClr val="accent5"/>
                </a:solidFill>
              </a:rPr>
              <a:t>Structural Behavior Coefficient (R): 6.6802</a:t>
            </a:r>
          </a:p>
          <a:p>
            <a:r>
              <a:rPr lang="en-US" b="1" dirty="0">
                <a:solidFill>
                  <a:schemeClr val="accent5"/>
                </a:solidFill>
              </a:rPr>
              <a:t>Structural Ductility Damage Index in X Direction: -0.2098</a:t>
            </a:r>
          </a:p>
        </p:txBody>
      </p:sp>
    </p:spTree>
    <p:extLst>
      <p:ext uri="{BB962C8B-B14F-4D97-AF65-F5344CB8AC3E}">
        <p14:creationId xmlns:p14="http://schemas.microsoft.com/office/powerpoint/2010/main" val="379948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9F0E0-F7B1-0A79-D9A8-F45AD8DEE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A6C5E-00F5-2F04-4904-CD1322FF4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8" y="234786"/>
            <a:ext cx="9227024" cy="6388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1F0D9D-72D2-C02C-C836-9B3EE076D044}"/>
              </a:ext>
            </a:extLst>
          </p:cNvPr>
          <p:cNvSpPr txBox="1"/>
          <p:nvPr/>
        </p:nvSpPr>
        <p:spPr>
          <a:xfrm>
            <a:off x="5200650" y="612844"/>
            <a:ext cx="62293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+==========================+</a:t>
            </a:r>
          </a:p>
          <a:p>
            <a:r>
              <a:rPr lang="en-US" b="1" dirty="0">
                <a:solidFill>
                  <a:schemeClr val="accent5"/>
                </a:solidFill>
              </a:rPr>
              <a:t>=   Analysis curve fitted =</a:t>
            </a:r>
          </a:p>
          <a:p>
            <a:r>
              <a:rPr lang="en-US" b="1" dirty="0">
                <a:solidFill>
                  <a:schemeClr val="accent5"/>
                </a:solidFill>
              </a:rPr>
              <a:t>     </a:t>
            </a:r>
            <a:r>
              <a:rPr lang="en-US" b="1" dirty="0" err="1">
                <a:solidFill>
                  <a:schemeClr val="accent5"/>
                </a:solidFill>
              </a:rPr>
              <a:t>Disp</a:t>
            </a:r>
            <a:r>
              <a:rPr lang="en-US" b="1" dirty="0">
                <a:solidFill>
                  <a:schemeClr val="accent5"/>
                </a:solidFill>
              </a:rPr>
              <a:t>        Base Shear</a:t>
            </a:r>
          </a:p>
          <a:p>
            <a:r>
              <a:rPr lang="en-US" b="1" dirty="0">
                <a:solidFill>
                  <a:schemeClr val="accent5"/>
                </a:solidFill>
              </a:rPr>
              <a:t>----------------------------</a:t>
            </a:r>
          </a:p>
          <a:p>
            <a:r>
              <a:rPr lang="en-US" b="1" dirty="0">
                <a:solidFill>
                  <a:schemeClr val="accent5"/>
                </a:solidFill>
              </a:rPr>
              <a:t>[[0.00000000e+00 0.00000000e+00]</a:t>
            </a:r>
          </a:p>
          <a:p>
            <a:r>
              <a:rPr lang="en-US" b="1" dirty="0">
                <a:solidFill>
                  <a:schemeClr val="accent5"/>
                </a:solidFill>
              </a:rPr>
              <a:t> [8.13269403e+00 1.98335618e+06]</a:t>
            </a:r>
          </a:p>
          <a:p>
            <a:r>
              <a:rPr lang="en-US" b="1" dirty="0">
                <a:solidFill>
                  <a:schemeClr val="accent5"/>
                </a:solidFill>
              </a:rPr>
              <a:t> [5.44495459e+01 1.83731549e+06]]</a:t>
            </a:r>
          </a:p>
          <a:p>
            <a:r>
              <a:rPr lang="en-US" b="1" dirty="0">
                <a:solidFill>
                  <a:schemeClr val="accent5"/>
                </a:solidFill>
              </a:rPr>
              <a:t>+==========================+</a:t>
            </a:r>
          </a:p>
          <a:p>
            <a:r>
              <a:rPr lang="en-US" b="1" dirty="0">
                <a:solidFill>
                  <a:schemeClr val="accent5"/>
                </a:solidFill>
              </a:rPr>
              <a:t>+----------------------------------------------------+</a:t>
            </a:r>
          </a:p>
          <a:p>
            <a:r>
              <a:rPr lang="en-US" b="1" dirty="0">
                <a:solidFill>
                  <a:schemeClr val="accent5"/>
                </a:solidFill>
              </a:rPr>
              <a:t> Structure Elastic Stiffness :     243874.44</a:t>
            </a:r>
          </a:p>
          <a:p>
            <a:r>
              <a:rPr lang="en-US" b="1" dirty="0">
                <a:solidFill>
                  <a:schemeClr val="accent5"/>
                </a:solidFill>
              </a:rPr>
              <a:t> Structure Plastic Stiffness :     33743.45</a:t>
            </a:r>
          </a:p>
          <a:p>
            <a:r>
              <a:rPr lang="en-US" b="1" dirty="0">
                <a:solidFill>
                  <a:schemeClr val="accent5"/>
                </a:solidFill>
              </a:rPr>
              <a:t> Structure Tangent Stiffness :     -3153.08</a:t>
            </a:r>
          </a:p>
          <a:p>
            <a:r>
              <a:rPr lang="en-US" b="1" dirty="0">
                <a:solidFill>
                  <a:schemeClr val="accent5"/>
                </a:solidFill>
              </a:rPr>
              <a:t> Structure Ductility Ratio :       6.70</a:t>
            </a:r>
          </a:p>
          <a:p>
            <a:r>
              <a:rPr lang="en-US" b="1" dirty="0">
                <a:solidFill>
                  <a:schemeClr val="accent5"/>
                </a:solidFill>
              </a:rPr>
              <a:t> Structure Over Strength Factor:   0.93</a:t>
            </a:r>
          </a:p>
          <a:p>
            <a:r>
              <a:rPr lang="en-US" b="1" dirty="0">
                <a:solidFill>
                  <a:schemeClr val="accent5"/>
                </a:solidFill>
              </a:rPr>
              <a:t>+----------------------------------------------------+</a:t>
            </a:r>
          </a:p>
          <a:p>
            <a:r>
              <a:rPr lang="en-US" b="1" dirty="0">
                <a:solidFill>
                  <a:schemeClr val="accent5"/>
                </a:solidFill>
              </a:rPr>
              <a:t>Over Strength Coefficient (</a:t>
            </a:r>
            <a:r>
              <a:rPr lang="el-GR" b="1" dirty="0">
                <a:solidFill>
                  <a:schemeClr val="accent5"/>
                </a:solidFill>
              </a:rPr>
              <a:t>Ω0):      0.9264</a:t>
            </a:r>
          </a:p>
          <a:p>
            <a:r>
              <a:rPr lang="en-US" b="1" dirty="0">
                <a:solidFill>
                  <a:schemeClr val="accent5"/>
                </a:solidFill>
              </a:rPr>
              <a:t>Displacement Ductility Ratio (</a:t>
            </a:r>
            <a:r>
              <a:rPr lang="el-GR" b="1" dirty="0">
                <a:solidFill>
                  <a:schemeClr val="accent5"/>
                </a:solidFill>
              </a:rPr>
              <a:t>μ):    6.6951</a:t>
            </a:r>
          </a:p>
          <a:p>
            <a:r>
              <a:rPr lang="en-US" b="1" dirty="0">
                <a:solidFill>
                  <a:schemeClr val="accent5"/>
                </a:solidFill>
              </a:rPr>
              <a:t>Ductility Coefficient (R</a:t>
            </a:r>
            <a:r>
              <a:rPr lang="el-GR" b="1" dirty="0">
                <a:solidFill>
                  <a:schemeClr val="accent5"/>
                </a:solidFill>
              </a:rPr>
              <a:t>μ):          6.6951</a:t>
            </a:r>
          </a:p>
          <a:p>
            <a:r>
              <a:rPr lang="en-US" b="1" dirty="0">
                <a:solidFill>
                  <a:schemeClr val="accent5"/>
                </a:solidFill>
              </a:rPr>
              <a:t>Structural Behavior Coefficient (R): 6.2022</a:t>
            </a:r>
          </a:p>
          <a:p>
            <a:r>
              <a:rPr lang="en-US" b="1" dirty="0">
                <a:solidFill>
                  <a:schemeClr val="accent5"/>
                </a:solidFill>
              </a:rPr>
              <a:t>Structural Ductility Damage Index in Y Direction: -0.1750</a:t>
            </a:r>
          </a:p>
        </p:txBody>
      </p:sp>
    </p:spTree>
    <p:extLst>
      <p:ext uri="{BB962C8B-B14F-4D97-AF65-F5344CB8AC3E}">
        <p14:creationId xmlns:p14="http://schemas.microsoft.com/office/powerpoint/2010/main" val="2241336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A3300-5EE3-8104-47E1-E7C1219DC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E0A7FF-61FD-718A-2317-1B0ECCF31E61}"/>
              </a:ext>
            </a:extLst>
          </p:cNvPr>
          <p:cNvSpPr txBox="1"/>
          <p:nvPr/>
        </p:nvSpPr>
        <p:spPr>
          <a:xfrm>
            <a:off x="0" y="2367171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5"/>
                </a:solidFill>
              </a:rPr>
              <a:t>ELASTIC AND INELASTIC DYNAMIC ANALYSIS</a:t>
            </a:r>
          </a:p>
        </p:txBody>
      </p:sp>
    </p:spTree>
    <p:extLst>
      <p:ext uri="{BB962C8B-B14F-4D97-AF65-F5344CB8AC3E}">
        <p14:creationId xmlns:p14="http://schemas.microsoft.com/office/powerpoint/2010/main" val="4141397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8F4F5-86BD-5AD8-2B1C-F7A8CA24B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86DCA3-2024-A22D-D24D-C5C191576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10" y="936497"/>
            <a:ext cx="642018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99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A2EB-F119-302F-FAF1-640405B1A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2125C1-CE88-FDF6-F9B0-7B8F0F055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830" y="936497"/>
            <a:ext cx="6604339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9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1121B-9755-0502-DA32-43C82E7A3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95354-154E-7D74-B2D2-4140986E6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6" y="936497"/>
            <a:ext cx="637572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41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0C08B-4C62-5AF4-56E4-B06CC9E6B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74C66-330F-5772-2B7F-08DDB137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380" y="0"/>
            <a:ext cx="8209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11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8DAD8-8348-0E3D-7CAA-418E6AA3C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46FF2D-2E9C-5647-EF28-C813949BC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480" y="936497"/>
            <a:ext cx="661704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46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878D6-62DD-8FA0-C8BF-585FBF2F3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75797-CCD6-B378-05AB-C63F6D7E7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6" y="936497"/>
            <a:ext cx="637572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5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C85D1-E5C3-1BC5-8BA4-A6FFC2128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2D074E-0B0A-9099-A05D-00A3DC92B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582" y="936497"/>
            <a:ext cx="6540836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97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64016-43C7-A7DD-F1C1-53F334114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D7BC21-160D-6312-ABA5-791762B1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6" y="936497"/>
            <a:ext cx="637572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84EB3-B3B6-01AE-901E-D9F237592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7CA4-CAAB-F1F8-8298-D3A0872FF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129" y="936497"/>
            <a:ext cx="6629741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55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5FB03-1631-360F-68D3-4E87C7A03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CD737-8DA9-9903-0D42-07575F4D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6" y="936497"/>
            <a:ext cx="637572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22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C5F95-6282-263E-A45A-FCFA8BF3C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BA088-55AE-904C-695C-1A3DB46C2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582" y="936497"/>
            <a:ext cx="6540836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84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47AE8-E82A-8FAB-5692-0633B653A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638184-125A-6FEF-BC55-3A3CB6EEA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6" y="936497"/>
            <a:ext cx="637572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048D3-2937-DA7D-3CA7-7F7300BAD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BE06EC-D99C-FAC7-7059-38932C089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582" y="936497"/>
            <a:ext cx="6540836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85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69182-7B10-1CDC-6AEE-962DE1C42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305C4C-AF7F-9370-23F8-3D825065A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8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FED33-3803-C554-8F8F-B0FC7B374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B6ABF6-4C8A-9B02-8D04-967C4AB73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51" y="0"/>
            <a:ext cx="5789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84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14BA2-627D-3A74-ACDC-700363FBC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62530-3CCE-6029-4568-92B3578E6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59" y="234786"/>
            <a:ext cx="937308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17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0F0C9-A577-5418-27D7-B34A6E1B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34905-92E2-783C-9F42-361A2893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82" y="234786"/>
            <a:ext cx="945563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1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36957-F0BD-22DB-C086-0ECBD57F7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9F722-546F-A9E9-9192-4D492E2D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15" y="234786"/>
            <a:ext cx="9131769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55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311BF-82D4-13B2-95BA-F9E8E17E3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6A79C-EC02-7C9E-69E0-3A1135204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87" y="234786"/>
            <a:ext cx="925242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09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C2FB6-0763-8E70-01EC-FE373965B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0FBB2E-DF19-908B-CA8D-E107EDEF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10" y="234786"/>
            <a:ext cx="933498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84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15F61-9D0F-82E0-88DC-FD48DC2C5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2EDDC3-8AF1-B4A2-3F3C-262E605EA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54" y="234786"/>
            <a:ext cx="957629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54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ABCF5-FF45-828C-14B3-F0BCCBF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4CD749-8133-6E85-C90E-6B8C16FA7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408" y="234786"/>
            <a:ext cx="9411184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53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4E5C5-26DE-08F2-6CCB-469FA5CFF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121570-F412-C5E1-F8E4-EB5AA3DF1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167" y="936497"/>
            <a:ext cx="7099665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42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77462-C054-44B5-2008-91C2BE25A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DF2D49-449C-06EC-2A6E-1D1FE9260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540" y="936497"/>
            <a:ext cx="719492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42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AAAB3-7ABA-E72B-A342-26CA103C5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F27D3-2D0F-C4CA-605B-53C71D1C5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31" y="936497"/>
            <a:ext cx="657893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2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318A2-15C6-695D-CB9B-794A823D7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89591B-5294-A126-06FD-5F47FD3D2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807"/>
            <a:ext cx="12192000" cy="654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19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E3FF4-0708-EBFF-B3E7-27E8E330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E6BFC-2C7A-FC90-DDD7-5745B8090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508" y="936497"/>
            <a:ext cx="6470983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09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6DED3-E116-222B-41FB-F56F42DAC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F2950B-0251-1F18-A51F-B1BB5216A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10" y="936497"/>
            <a:ext cx="642018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37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120E8-E8DD-A0E2-F216-0C5816C17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9F4A7-0D67-9A0E-8047-ED08FC60E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808" y="936497"/>
            <a:ext cx="649638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45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EFA66-38B4-89BC-999A-58CEF46AC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37BC6E-C16A-BF57-B48A-399242A5F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38" y="936497"/>
            <a:ext cx="629952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48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40E5C-70FE-7EA4-6B0E-CF32DFCB6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8B3B5E-6AE9-BC95-30ED-15B4C7707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38" y="936497"/>
            <a:ext cx="629952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97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2BB22-7ABD-4FF8-F693-A760C0F79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011652-DBB9-2F6F-A781-AC99655F3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305" y="936497"/>
            <a:ext cx="662339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46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38972-695F-582C-6734-648BD2E8F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424A9-E1C4-147A-84F5-D654FA2B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305" y="936497"/>
            <a:ext cx="662339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26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C7C04-501D-217B-5150-51B04D0E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CE653-6E25-663A-524E-D0B9518BD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6" y="936497"/>
            <a:ext cx="637572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158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DA747-FE75-FBC1-3447-5AC09C37F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DF2616-A124-BBFC-2970-E1E4BFA3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582" y="936497"/>
            <a:ext cx="6540836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86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2D30A-E218-9A73-E0CB-DFCD1D8BA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07A08C-D90F-5351-4F39-27447A743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859" y="936497"/>
            <a:ext cx="6458282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7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125B2-4E99-0771-2AFB-9A98A7DFB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BE2D6E-A0D3-C0C8-D022-11D987260B8D}"/>
              </a:ext>
            </a:extLst>
          </p:cNvPr>
          <p:cNvSpPr txBox="1"/>
          <p:nvPr/>
        </p:nvSpPr>
        <p:spPr>
          <a:xfrm>
            <a:off x="0" y="1859339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5"/>
                </a:solidFill>
              </a:rPr>
              <a:t>ELASTIC AND INELASTIC STATIC ANALYSIS</a:t>
            </a:r>
          </a:p>
          <a:p>
            <a:pPr algn="ctr"/>
            <a:r>
              <a:rPr lang="en-US" sz="6600" b="1" dirty="0">
                <a:solidFill>
                  <a:schemeClr val="accent5"/>
                </a:solidFill>
              </a:rPr>
              <a:t>(PUSHOVER)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729187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DC430-96C4-B619-DE14-78478AE94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87FC10-925D-D5D5-FCCA-597A721F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38" y="936497"/>
            <a:ext cx="629952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81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5FD82-51BF-D221-A104-3FC0111BA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3B5987-5230-D574-3B1C-A53550228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808" y="936497"/>
            <a:ext cx="649638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6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5D858-2AE4-FB22-4D69-C7F9601B2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85A15-C76D-3171-D5BF-E53E0538F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448" y="0"/>
            <a:ext cx="8557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9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C6E06-371A-B6AC-19BB-ED9F49D58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33591-517C-8EBC-9C1C-236FCBBF4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13" y="234786"/>
            <a:ext cx="9207973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4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A0DA4-B15C-92F6-E1F2-7EC25E74D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594A7-C2B5-E7A2-A0EF-A9DF27E49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28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7C1CB-1628-C010-1615-A3FC25910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87468-4C52-66C5-39D7-84D9D810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87" y="234786"/>
            <a:ext cx="925242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267</Words>
  <Application>Microsoft Office PowerPoint</Application>
  <PresentationFormat>Widescreen</PresentationFormat>
  <Paragraphs>46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64</cp:revision>
  <cp:lastPrinted>2025-08-29T19:41:38Z</cp:lastPrinted>
  <dcterms:created xsi:type="dcterms:W3CDTF">2025-07-14T18:44:20Z</dcterms:created>
  <dcterms:modified xsi:type="dcterms:W3CDTF">2025-08-29T19:42:33Z</dcterms:modified>
</cp:coreProperties>
</file>